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6" r:id="rId1"/>
    <p:sldMasterId id="2147483724" r:id="rId2"/>
  </p:sldMasterIdLst>
  <p:notesMasterIdLst>
    <p:notesMasterId r:id="rId21"/>
  </p:notesMasterIdLst>
  <p:sldIdLst>
    <p:sldId id="256" r:id="rId3"/>
    <p:sldId id="291" r:id="rId4"/>
    <p:sldId id="308" r:id="rId5"/>
    <p:sldId id="309" r:id="rId6"/>
    <p:sldId id="310" r:id="rId7"/>
    <p:sldId id="311" r:id="rId8"/>
    <p:sldId id="312" r:id="rId9"/>
    <p:sldId id="313" r:id="rId10"/>
    <p:sldId id="314" r:id="rId11"/>
    <p:sldId id="315" r:id="rId12"/>
    <p:sldId id="317" r:id="rId13"/>
    <p:sldId id="292" r:id="rId14"/>
    <p:sldId id="316" r:id="rId15"/>
    <p:sldId id="319" r:id="rId16"/>
    <p:sldId id="318" r:id="rId17"/>
    <p:sldId id="320" r:id="rId18"/>
    <p:sldId id="321" r:id="rId19"/>
    <p:sldId id="27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CC33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15" autoAdjust="0"/>
    <p:restoredTop sz="69479" autoAdjust="0"/>
  </p:normalViewPr>
  <p:slideViewPr>
    <p:cSldViewPr snapToGrid="0">
      <p:cViewPr varScale="1">
        <p:scale>
          <a:sx n="54" d="100"/>
          <a:sy n="54" d="100"/>
        </p:scale>
        <p:origin x="402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A183A0-2DDB-4F39-B3D6-42BC9E045EC5}" type="datetimeFigureOut">
              <a:rPr lang="en-US" smtClean="0"/>
              <a:t>12/27/2017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73F7C-74B2-4EF0-A184-5721C06FB3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347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hronos.org/opengl/wiki/Data_Type_(GLSL)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khronos.org/opengl/wiki/Built-in_Variable_(GLSL)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background is a sample of volumetric lighting in my own 3D graphics engine, HG3D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522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4529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In some cases it is not necessary to specify array size on </a:t>
            </a:r>
            <a:r>
              <a:rPr lang="en-US" baseline="0" dirty="0" err="1"/>
              <a:t>decelaration</a:t>
            </a:r>
            <a:r>
              <a:rPr lang="en-US" baseline="0" dirty="0"/>
              <a:t>, which is not in the scope of this course.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1485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Since </a:t>
            </a:r>
            <a:r>
              <a:rPr lang="en-US" dirty="0" err="1"/>
              <a:t>shader’s</a:t>
            </a:r>
            <a:r>
              <a:rPr lang="en-US" dirty="0"/>
              <a:t> main function does not return any value, or does not accept any input parameters, global variables are used for getting input and passing output.</a:t>
            </a:r>
          </a:p>
          <a:p>
            <a:endParaRPr lang="en-US" baseline="0" dirty="0"/>
          </a:p>
          <a:p>
            <a:r>
              <a:rPr lang="en-US" baseline="0" dirty="0"/>
              <a:t>Since there are no shader stages before the vertex shader the input for a shader stage is defined in by the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6285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Vertex shader does not have any built-in input variable for vertex data.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665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𝑉𝑒𝑟𝑡𝑒𝑥𝐼𝐷</m:t>
                    </m:r>
                  </m:oMath>
                </a14:m>
                <a:r>
                  <a:rPr lang="en-US" dirty="0"/>
                  <a:t> if it’s not the indexed rendering mode,</a:t>
                </a:r>
                <a:r>
                  <a:rPr lang="en-US" baseline="0" dirty="0"/>
                  <a:t> this holds the effective index of the vertex being rendered.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aseline="0" dirty="0"/>
                  <a:t>Instanced rendering mode is a way to reduce draw calls, this is not in the scope of this course.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aseline="0" dirty="0"/>
                  <a:t>The value written into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𝑔𝑙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𝑃𝑜𝑠𝑖𝑡𝑖𝑜𝑛</m:t>
                    </m:r>
                  </m:oMath>
                </a14:m>
                <a:r>
                  <a:rPr lang="en-US" dirty="0"/>
                  <a:t> is</a:t>
                </a:r>
                <a:r>
                  <a:rPr lang="en-US" baseline="0" dirty="0"/>
                  <a:t> used as the final position of the vertex (unless it is modified by geometry shader) which</a:t>
                </a:r>
                <a:r>
                  <a:rPr lang="en-US" dirty="0"/>
                  <a:t> propagated through</a:t>
                </a:r>
                <a:r>
                  <a:rPr lang="en-US" baseline="0" dirty="0"/>
                  <a:t> the pipeline stages and will appear as </a:t>
                </a:r>
                <a14:m>
                  <m:oMath xmlns:m="http://schemas.openxmlformats.org/officeDocument/2006/math">
                    <m:r>
                      <a:rPr lang="en-US" i="1" baseline="0" dirty="0" smtClean="0">
                        <a:latin typeface="Cambria Math" panose="02040503050406030204" pitchFamily="18" charset="0"/>
                      </a:rPr>
                      <m:t>𝑔𝑙</m:t>
                    </m:r>
                    <m:r>
                      <a:rPr lang="en-US" i="1" baseline="0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baseline="0" dirty="0" smtClean="0">
                        <a:latin typeface="Cambria Math" panose="02040503050406030204" pitchFamily="18" charset="0"/>
                      </a:rPr>
                      <m:t>𝐹𝑟𝑎𝑔𝐶𝑜𝑜𝑟𝑑</m:t>
                    </m:r>
                  </m:oMath>
                </a14:m>
                <a:r>
                  <a:rPr lang="en-US" baseline="0" dirty="0"/>
                  <a:t> in fragment shader.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aseline="0" dirty="0"/>
                  <a:t>User-defined clipping half-spaces are used for clipping the scene, we will not discuss this.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>
                    <a:latin typeface="Cambria Math" panose="02040503050406030204" pitchFamily="18" charset="0"/>
                  </a:rPr>
                  <a:t>𝑔𝑙_𝑉𝑒𝑟𝑡𝑒𝑥𝐼𝐷</a:t>
                </a:r>
                <a:r>
                  <a:rPr lang="en-US" dirty="0"/>
                  <a:t> if it’s not the indexed rendering mode,</a:t>
                </a:r>
                <a:r>
                  <a:rPr lang="en-US" baseline="0" dirty="0"/>
                  <a:t> this holds the effective index of the vertex being rendered.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aseline="0" dirty="0"/>
                  <a:t>Instanced rendering mode is a way to reduce draw calls, this is not in the scope of </a:t>
                </a:r>
                <a:r>
                  <a:rPr lang="en-US" baseline="0"/>
                  <a:t>this course.</a:t>
                </a:r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aseline="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1035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𝑔𝑙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𝐹𝑟𝑎𝑔𝐶𝑜𝑜𝑟𝑑</m:t>
                    </m:r>
                  </m:oMath>
                </a14:m>
                <a:r>
                  <a:rPr lang="en-US" dirty="0"/>
                  <a:t> hold the window space coordinates</a:t>
                </a:r>
                <a:r>
                  <a:rPr lang="en-US" baseline="0" dirty="0"/>
                  <a:t> of the fragment, its forth components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baseline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baseline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 baseline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baseline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baseline="0" smtClean="0">
                                <a:latin typeface="Cambria Math" panose="02040503050406030204" pitchFamily="18" charset="0"/>
                              </a:rPr>
                              <m:t>𝑐𝑙𝑖𝑝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aseline="0" dirty="0"/>
                  <a:t> where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baseline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baseline="0" smtClean="0">
                            <a:latin typeface="Cambria Math" panose="02040503050406030204" pitchFamily="18" charset="0"/>
                          </a:rPr>
                          <m:t>𝑐𝑙𝑖𝑝</m:t>
                        </m:r>
                      </m:sub>
                    </m:sSub>
                  </m:oMath>
                </a14:m>
                <a:r>
                  <a:rPr lang="en-US" baseline="0" dirty="0"/>
                  <a:t> is the interpolated value of the </a:t>
                </a:r>
                <a14:m>
                  <m:oMath xmlns:m="http://schemas.openxmlformats.org/officeDocument/2006/math"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baseline="0" dirty="0"/>
                  <a:t> component of </a:t>
                </a:r>
                <a14:m>
                  <m:oMath xmlns:m="http://schemas.openxmlformats.org/officeDocument/2006/math"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𝑔𝑙</m:t>
                    </m:r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𝑃𝑜𝑠𝑖𝑡𝑖𝑜𝑛</m:t>
                    </m:r>
                  </m:oMath>
                </a14:m>
                <a:r>
                  <a:rPr lang="en-US" baseline="0" dirty="0"/>
                  <a:t>. The </a:t>
                </a:r>
                <a14:m>
                  <m:oMath xmlns:m="http://schemas.openxmlformats.org/officeDocument/2006/math"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baseline="0" dirty="0"/>
                  <a:t> component of the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𝑔𝑙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𝐹𝑟𝑎𝑔𝐶𝑜𝑜𝑟𝑑</m:t>
                    </m:r>
                  </m:oMath>
                </a14:m>
                <a:r>
                  <a:rPr lang="en-US" dirty="0"/>
                  <a:t> will be stored</a:t>
                </a:r>
                <a:r>
                  <a:rPr lang="en-US" baseline="0" dirty="0"/>
                  <a:t> in depth buffer, unless </a:t>
                </a:r>
                <a14:m>
                  <m:oMath xmlns:m="http://schemas.openxmlformats.org/officeDocument/2006/math"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𝑔𝑙</m:t>
                    </m:r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𝐹𝑟𝑎𝑔𝐷𝑒𝑝𝑡h</m:t>
                    </m:r>
                  </m:oMath>
                </a14:m>
                <a:r>
                  <a:rPr lang="en-US" baseline="0" dirty="0"/>
                  <a:t> is modified.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i="0">
                    <a:latin typeface="Cambria Math" panose="02040503050406030204" pitchFamily="18" charset="0"/>
                  </a:rPr>
                  <a:t>𝑔𝑙_</a:t>
                </a:r>
                <a:r>
                  <a:rPr lang="en-US" b="0" i="0">
                    <a:latin typeface="Cambria Math" panose="02040503050406030204" pitchFamily="18" charset="0"/>
                  </a:rPr>
                  <a:t>𝐹𝑟𝑎𝑔𝐶𝑜𝑜𝑟𝑑</a:t>
                </a:r>
                <a:r>
                  <a:rPr lang="en-US" dirty="0"/>
                  <a:t> hold the window space coordinates</a:t>
                </a:r>
                <a:r>
                  <a:rPr lang="en-US" baseline="0" dirty="0"/>
                  <a:t> of the fragment, its forth components is </a:t>
                </a:r>
                <a:r>
                  <a:rPr lang="en-US" b="0" i="0" baseline="0">
                    <a:latin typeface="Cambria Math" panose="02040503050406030204" pitchFamily="18" charset="0"/>
                  </a:rPr>
                  <a:t>1/𝑤_𝑐𝑙𝑖𝑝 </a:t>
                </a:r>
                <a:r>
                  <a:rPr lang="en-US" baseline="0" dirty="0"/>
                  <a:t> where the </a:t>
                </a:r>
                <a:r>
                  <a:rPr lang="en-US" b="0" i="0" baseline="0">
                    <a:latin typeface="Cambria Math" panose="02040503050406030204" pitchFamily="18" charset="0"/>
                  </a:rPr>
                  <a:t>𝑤_𝑐𝑙𝑖𝑝</a:t>
                </a:r>
                <a:r>
                  <a:rPr lang="en-US" baseline="0" dirty="0"/>
                  <a:t> is the interpolated value of the </a:t>
                </a:r>
                <a:r>
                  <a:rPr lang="en-US" b="0" i="0" baseline="0">
                    <a:latin typeface="Cambria Math" panose="02040503050406030204" pitchFamily="18" charset="0"/>
                  </a:rPr>
                  <a:t>𝑤</a:t>
                </a:r>
                <a:r>
                  <a:rPr lang="en-US" baseline="0" dirty="0"/>
                  <a:t> component of </a:t>
                </a:r>
                <a:r>
                  <a:rPr lang="en-US" b="0" i="0" baseline="0">
                    <a:latin typeface="Cambria Math" panose="02040503050406030204" pitchFamily="18" charset="0"/>
                  </a:rPr>
                  <a:t>𝑔𝑙_𝑃𝑜𝑠𝑖𝑡𝑖𝑜𝑛</a:t>
                </a:r>
                <a:r>
                  <a:rPr lang="en-US" baseline="0" dirty="0"/>
                  <a:t>. The </a:t>
                </a:r>
                <a:r>
                  <a:rPr lang="en-US" b="0" i="0" baseline="0">
                    <a:latin typeface="Cambria Math" panose="02040503050406030204" pitchFamily="18" charset="0"/>
                  </a:rPr>
                  <a:t>𝑧</a:t>
                </a:r>
                <a:r>
                  <a:rPr lang="en-US" baseline="0" dirty="0"/>
                  <a:t> component of the </a:t>
                </a:r>
                <a:r>
                  <a:rPr lang="en-US" i="0">
                    <a:latin typeface="Cambria Math" panose="02040503050406030204" pitchFamily="18" charset="0"/>
                  </a:rPr>
                  <a:t>𝑔𝑙_</a:t>
                </a:r>
                <a:r>
                  <a:rPr lang="en-US" b="0" i="0">
                    <a:latin typeface="Cambria Math" panose="02040503050406030204" pitchFamily="18" charset="0"/>
                  </a:rPr>
                  <a:t>𝐹𝑟𝑎𝑔𝐶𝑜𝑜𝑟𝑑</a:t>
                </a:r>
                <a:r>
                  <a:rPr lang="en-US" dirty="0"/>
                  <a:t> will be stored</a:t>
                </a:r>
                <a:r>
                  <a:rPr lang="en-US" baseline="0" dirty="0"/>
                  <a:t> in depth buffer, unless </a:t>
                </a:r>
                <a:r>
                  <a:rPr lang="en-US" b="0" i="0" baseline="0">
                    <a:latin typeface="Cambria Math" panose="02040503050406030204" pitchFamily="18" charset="0"/>
                  </a:rPr>
                  <a:t>𝑔𝑙_𝐹𝑟𝑎𝑔𝐷𝑒𝑝𝑡ℎ</a:t>
                </a:r>
                <a:r>
                  <a:rPr lang="en-US" baseline="0" dirty="0"/>
                  <a:t> is modified.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3969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3467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2798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entury Gothic" panose="020B0502020202020204" pitchFamily="34" charset="0"/>
              <a:buChar char="►"/>
            </a:pPr>
            <a:r>
              <a:rPr lang="en-US" sz="1200" dirty="0">
                <a:hlinkClick r:id="rId3"/>
              </a:rPr>
              <a:t>https://www.khronos.org/opengl/wiki/Data_Type_(GLSL)</a:t>
            </a:r>
            <a:r>
              <a:rPr lang="en-US" sz="1200" dirty="0"/>
              <a:t> (GLSL types)</a:t>
            </a:r>
          </a:p>
          <a:p>
            <a:pPr marL="285750" indent="-285750">
              <a:buFont typeface="Century Gothic" panose="020B0502020202020204" pitchFamily="34" charset="0"/>
              <a:buChar char="►"/>
            </a:pPr>
            <a:r>
              <a:rPr lang="en-US" sz="1200">
                <a:hlinkClick r:id="rId4"/>
              </a:rPr>
              <a:t>https://www.khronos.org/opengl/wiki/Built-in_Variable_(GLSL)</a:t>
            </a:r>
            <a:r>
              <a:rPr lang="en-US" sz="1200"/>
              <a:t> (GLSL built-in variables)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601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064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016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951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918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88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755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769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612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0E91C-B207-430E-A068-FC8E89ABCEC3}" type="datetime1">
              <a:rPr lang="en-US" smtClean="0"/>
              <a:t>12/27/2017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722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141B0-E0CB-43C0-B415-2258DE627AC2}" type="datetime1">
              <a:rPr lang="en-US" smtClean="0"/>
              <a:t>12/27/2017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264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0D247-03E1-4D05-A39C-1F727910D483}" type="datetime1">
              <a:rPr lang="en-US" smtClean="0"/>
              <a:t>12/27/2017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188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C114A-076E-412C-9AD8-C2D60377A1F7}" type="datetime1">
              <a:rPr lang="en-US" smtClean="0"/>
              <a:t>12/27/2017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5687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80243-94ED-44BE-A9AA-D4D6119DAA96}" type="datetime1">
              <a:rPr lang="en-US" smtClean="0"/>
              <a:t>12/27/2017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533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33254-5C96-4A67-BE86-9470B215B405}" type="datetime1">
              <a:rPr lang="en-US" smtClean="0"/>
              <a:t>12/27/2017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0896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8E4A-F5E3-4F81-8FAE-D0CCFDEAD650}" type="datetime1">
              <a:rPr lang="en-US" smtClean="0"/>
              <a:t>12/27/2017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1943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D3E8D-AC8E-4A82-9E31-425A3B739DC0}" type="datetime1">
              <a:rPr lang="en-US" smtClean="0"/>
              <a:t>12/27/2017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3688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CED77-21C2-4D86-84BC-1DF822A58805}" type="datetime1">
              <a:rPr lang="en-US" smtClean="0"/>
              <a:t>12/27/2017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9896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43272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7596464" y="3478841"/>
            <a:ext cx="417738" cy="55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557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E1CA6-B43D-466D-A356-B1783335E2B9}" type="datetime1">
              <a:rPr lang="en-US" smtClean="0"/>
              <a:t>12/27/2017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720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5BF0A-17AE-4191-9C32-A483CBC2DC3A}" type="datetime1">
              <a:rPr lang="en-US" smtClean="0"/>
              <a:t>12/27/2017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791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8FC47-AD45-433E-9628-C9F5EC3898DF}" type="datetime1">
              <a:rPr lang="en-US" smtClean="0"/>
              <a:t>12/27/2017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2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395F3-3A7F-4C01-B646-3D865AC4CED3}" type="datetime1">
              <a:rPr lang="en-US" smtClean="0"/>
              <a:t>12/27/2017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771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42475-017D-4526-9C59-97A0D94D7A6A}" type="datetime1">
              <a:rPr lang="en-US" smtClean="0"/>
              <a:t>12/27/2017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117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7DB78-8790-46A5-9378-3DDC2AD8FABA}" type="datetime1">
              <a:rPr lang="en-US" smtClean="0"/>
              <a:t>12/27/2017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727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ACAA-261A-48CB-B527-8FF82762F140}" type="datetime1">
              <a:rPr lang="en-US" smtClean="0"/>
              <a:t>12/27/2017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174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245A-D98D-46FE-9E3F-D752E4EAEF8B}" type="datetime1">
              <a:rPr lang="en-US" smtClean="0"/>
              <a:t>12/27/2017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827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B1C2956-3B49-4053-84B5-01CE70C5BF9E}" type="datetime1">
              <a:rPr lang="en-US" smtClean="0"/>
              <a:t>12/27/2017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5228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7633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www.khronos.org/opengl/wiki/Built-in_Variable_(GLSL)" TargetMode="External"/><Relationship Id="rId4" Type="http://schemas.openxmlformats.org/officeDocument/2006/relationships/hyperlink" Target="https://www.khronos.org/opengl/wiki/Data_Type_(GLSL)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149" y="703384"/>
            <a:ext cx="10733651" cy="2518117"/>
          </a:xfr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anchor="t"/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GLSL Shader Language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346" y="5241614"/>
            <a:ext cx="8825658" cy="498004"/>
          </a:xfrm>
        </p:spPr>
        <p:txBody>
          <a:bodyPr/>
          <a:lstStyle/>
          <a:p>
            <a:r>
              <a:rPr lang="en-US" cap="none" dirty="0">
                <a:latin typeface="+mn-lt"/>
              </a:rPr>
              <a:t>Hosein Ghahremanzadeh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973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739065" cy="14005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Variable Types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Matrix Types: Accessing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b"/>
          <a:lstStyle/>
          <a:p>
            <a:r>
              <a:rPr lang="en-US" dirty="0"/>
              <a:t>Components of matrices are accessed by a pair of indices.</a:t>
            </a:r>
          </a:p>
          <a:p>
            <a:r>
              <a:rPr lang="en-US" dirty="0"/>
              <a:t>Each column is access by an index, as a vector.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65C8E7-E5B3-4086-BF1B-9D65479C8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530" y="3823970"/>
            <a:ext cx="6806081" cy="140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60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739065" cy="14005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Variable Types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Arrays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b"/>
              <a:lstStyle/>
              <a:p>
                <a:r>
                  <a:rPr lang="en-US" dirty="0"/>
                  <a:t>Arrays of each basic type is available.</a:t>
                </a:r>
              </a:p>
              <a:p>
                <a:r>
                  <a:rPr lang="en-US" dirty="0"/>
                  <a:t>Arrays cannot be multidimensional unless on OpenGL 4.3 or above.</a:t>
                </a:r>
              </a:p>
              <a:p>
                <a:r>
                  <a:rPr lang="en-US" dirty="0"/>
                  <a:t>Length of an array must be constant, and specified at deceleration.</a:t>
                </a:r>
              </a:p>
              <a:p>
                <a:r>
                  <a:rPr lang="en-US" dirty="0"/>
                  <a:t>The length of an array is available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𝑙𝑒𝑛𝑔𝑡h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dirty="0"/>
                  <a:t> function.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41" r="-341" b="-2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166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Shader Outputs and Inputs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622523" cy="4195481"/>
          </a:xfrm>
        </p:spPr>
        <p:txBody>
          <a:bodyPr anchor="b"/>
          <a:lstStyle/>
          <a:p>
            <a:r>
              <a:rPr lang="en-US" dirty="0"/>
              <a:t>Global variables are used for input and output.</a:t>
            </a:r>
          </a:p>
          <a:p>
            <a:r>
              <a:rPr lang="en-US" dirty="0"/>
              <a:t>Shaders have built-in output and input variable.</a:t>
            </a:r>
          </a:p>
          <a:p>
            <a:r>
              <a:rPr lang="en-US" dirty="0"/>
              <a:t>User defined input and output variables are declared in inside the shader as global variables.</a:t>
            </a:r>
          </a:p>
          <a:p>
            <a:r>
              <a:rPr lang="en-US" dirty="0"/>
              <a:t>The input to each shader is from the previous shader output, except for vertex shader.</a:t>
            </a:r>
          </a:p>
          <a:p>
            <a:r>
              <a:rPr lang="en-US" dirty="0"/>
              <a:t>The output of fragment shader is also passed to program rather than the next shader stage (since it is the last shader stage).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024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Shader Outputs and Inputs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622523" cy="4195481"/>
          </a:xfrm>
        </p:spPr>
        <p:txBody>
          <a:bodyPr anchor="b"/>
          <a:lstStyle/>
          <a:p>
            <a:r>
              <a:rPr lang="en-US" dirty="0"/>
              <a:t>Output global variables are declared by out keyword.</a:t>
            </a:r>
          </a:p>
          <a:p>
            <a:r>
              <a:rPr lang="en-US" dirty="0"/>
              <a:t>Input global variables are declared by in keyword.</a:t>
            </a:r>
          </a:p>
          <a:p>
            <a:r>
              <a:rPr lang="en-US" dirty="0"/>
              <a:t>Vertex shader needs at least one user defined input variable.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9B2E3B-E342-495B-B6DC-71EC522F5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3386" y="2842750"/>
            <a:ext cx="6402449" cy="214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896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842595" cy="14005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Built-in Input and Output Variables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Vertex Shader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03312" y="2052918"/>
                <a:ext cx="10622523" cy="4195481"/>
              </a:xfrm>
            </p:spPr>
            <p:txBody>
              <a:bodyPr anchor="b"/>
              <a:lstStyle/>
              <a:p>
                <a:r>
                  <a:rPr lang="en-US" dirty="0"/>
                  <a:t>Inputs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𝑉𝑒𝑟𝑡𝑒𝑥𝐼𝐷</m:t>
                    </m:r>
                  </m:oMath>
                </a14:m>
                <a:r>
                  <a:rPr lang="en-US" dirty="0"/>
                  <a:t> is of type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𝑖𝑛𝑡</m:t>
                    </m:r>
                  </m:oMath>
                </a14:m>
                <a:r>
                  <a:rPr lang="en-US" dirty="0"/>
                  <a:t> and holds the index of the vertex being processed.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𝐼𝑛𝑠𝑡𝑎𝑛𝑐𝑒𝐼𝐷</m:t>
                    </m:r>
                  </m:oMath>
                </a14:m>
                <a:r>
                  <a:rPr lang="en-US" dirty="0"/>
                  <a:t>	only used in instanced rendering mode.</a:t>
                </a:r>
              </a:p>
              <a:p>
                <a:r>
                  <a:rPr lang="en-US" dirty="0"/>
                  <a:t>Outputs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𝑃𝑜𝑠𝑖𝑡𝑖𝑜𝑛</m:t>
                    </m:r>
                  </m:oMath>
                </a14:m>
                <a:r>
                  <a:rPr lang="en-US" dirty="0"/>
                  <a:t> a variable of type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𝑣𝑒𝑐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, the final result of the shader is written to this variable.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𝑃𝑜𝑖𝑛𝑡𝑆𝑖𝑧𝑒</m:t>
                    </m:r>
                  </m:oMath>
                </a14:m>
                <a:r>
                  <a:rPr lang="en-US" dirty="0"/>
                  <a:t> a variable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𝑓𝑙𝑜𝑎𝑡</m:t>
                    </m:r>
                  </m:oMath>
                </a14:m>
                <a:r>
                  <a:rPr lang="en-US" dirty="0"/>
                  <a:t> used for point primitives, determining the height/width of the point being </a:t>
                </a:r>
                <a:r>
                  <a:rPr lang="en-US" dirty="0" err="1"/>
                  <a:t>rastered</a:t>
                </a:r>
                <a:r>
                  <a:rPr lang="en-US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𝐶𝑙𝑖𝑝𝐷𝑖𝑠𝑡𝑎𝑛𝑐𝑒</m:t>
                    </m:r>
                  </m:oMath>
                </a14:m>
                <a:r>
                  <a:rPr lang="en-US" dirty="0"/>
                  <a:t> an array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𝑓𝑙𝑜𝑎𝑡</m:t>
                    </m:r>
                  </m:oMath>
                </a14:m>
                <a:r>
                  <a:rPr lang="en-US" dirty="0"/>
                  <a:t> used for user-defined clipping half-space.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2052918"/>
                <a:ext cx="10622523" cy="4195481"/>
              </a:xfrm>
              <a:blipFill>
                <a:blip r:embed="rId4"/>
                <a:stretch>
                  <a:fillRect l="-287" r="-975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809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842595" cy="14005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Built-in Input and Output Variables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 Fragment Shader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03312" y="2052918"/>
                <a:ext cx="10622523" cy="4195481"/>
              </a:xfrm>
            </p:spPr>
            <p:txBody>
              <a:bodyPr anchor="b"/>
              <a:lstStyle/>
              <a:p>
                <a:r>
                  <a:rPr lang="en-US" dirty="0"/>
                  <a:t>Inputs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𝐹𝑟𝑎𝑔𝐶𝑜𝑜𝑟𝑑</m:t>
                    </m:r>
                  </m:oMath>
                </a14:m>
                <a:r>
                  <a:rPr lang="en-US" dirty="0"/>
                  <a:t> is of type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𝑣𝑒𝑐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and holds the windows position of the fragment.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𝐹𝑟𝑜𝑛𝑡𝐹𝑎𝑐𝑖𝑛𝑔</m:t>
                    </m:r>
                  </m:oMath>
                </a14:m>
                <a:r>
                  <a:rPr lang="en-US" dirty="0"/>
                  <a:t> is of type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b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ool</m:t>
                    </m:r>
                  </m:oMath>
                </a14:m>
                <a:r>
                  <a:rPr lang="en-US" dirty="0"/>
                  <a:t> and determines whether the fragment is generated from the front face of the primitive.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𝑃𝑜𝑖𝑛𝑡𝐶𝑜𝑜𝑟𝑑</m:t>
                    </m:r>
                  </m:oMath>
                </a14:m>
                <a:r>
                  <a:rPr lang="en-US" dirty="0"/>
                  <a:t> is of type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vec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in range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r>
                  <a:rPr lang="en-US" dirty="0"/>
                  <a:t> and holds the coordinates of the point being rendered with upper-left corner as origin.</a:t>
                </a:r>
              </a:p>
              <a:p>
                <a:pPr lvl="1"/>
                <a:r>
                  <a:rPr lang="en-US" dirty="0"/>
                  <a:t>Some other variables are available since OpenGL 4.0: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𝑆𝑎𝑚𝑝𝑙𝑒𝐼𝐷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𝑔𝑙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𝑆𝑎𝑚𝑝𝑙𝑒𝑃𝑜𝑠𝑖𝑡𝑖𝑜𝑛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𝑔𝑙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𝑆𝑎𝑚𝑝𝑙𝑒𝑀𝑎𝑠𝑘𝐼𝑛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𝐶𝑙𝑖𝑝𝐷𝑖𝑠𝑡𝑎𝑛𝑐𝑒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𝑃𝑟𝑖𝑚𝑖𝑡𝑖𝑣𝑒𝐼𝐷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following variables are available since OpenGL 4.3: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𝐿𝑎𝑦𝑒𝑟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𝑔𝑙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𝑉𝑒𝑖𝑤𝑝𝑜𝑟𝑡𝐼𝑛𝑑𝑒𝑥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2052918"/>
                <a:ext cx="10622523" cy="4195481"/>
              </a:xfrm>
              <a:blipFill>
                <a:blip r:embed="rId4"/>
                <a:stretch>
                  <a:fillRect l="-287" r="-115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13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842595" cy="14005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Built-in Input and Output Variables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 Fragment Shader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03312" y="2052918"/>
                <a:ext cx="10622523" cy="4195481"/>
              </a:xfrm>
            </p:spPr>
            <p:txBody>
              <a:bodyPr anchor="b"/>
              <a:lstStyle/>
              <a:p>
                <a:r>
                  <a:rPr lang="en-US" dirty="0"/>
                  <a:t>Outputs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𝑔𝑙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𝐹𝑟𝑎𝑔𝐷𝑒𝑝𝑡h</m:t>
                    </m:r>
                  </m:oMath>
                </a14:m>
                <a:r>
                  <a:rPr lang="en-US" dirty="0"/>
                  <a:t> is of type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𝑓𝑙𝑜𝑎𝑡</m:t>
                    </m:r>
                  </m:oMath>
                </a14:m>
                <a:r>
                  <a:rPr lang="en-US" dirty="0"/>
                  <a:t> and will be written as depth to depth buffer.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𝑆𝑎𝑚𝑝𝑙𝑒𝑀𝑎𝑠𝑘</m:t>
                    </m:r>
                  </m:oMath>
                </a14:m>
                <a:r>
                  <a:rPr lang="en-US" dirty="0"/>
                  <a:t> is used in </a:t>
                </a:r>
                <a:r>
                  <a:rPr lang="en-US" dirty="0" err="1"/>
                  <a:t>multisampled</a:t>
                </a:r>
                <a:r>
                  <a:rPr lang="en-US" dirty="0"/>
                  <a:t> rendering, and if not modified will be statically filled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𝑆𝑎𝑚𝑝𝑙𝑒𝑀𝑎𝑠𝑘𝐼𝑛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2052918"/>
                <a:ext cx="10622523" cy="4195481"/>
              </a:xfrm>
              <a:blipFill>
                <a:blip r:embed="rId4"/>
                <a:stretch>
                  <a:fillRect l="-287" b="-2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23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Your questions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080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Helpful links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519953" y="3639671"/>
            <a:ext cx="11546541" cy="2259105"/>
          </a:xfrm>
          <a:solidFill>
            <a:schemeClr val="bg1">
              <a:alpha val="85000"/>
            </a:schemeClr>
          </a:solidFill>
          <a:effectLst>
            <a:glow rad="1016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>
            <a:normAutofit/>
          </a:bodyPr>
          <a:lstStyle/>
          <a:p>
            <a:pPr marL="285750" indent="-285750">
              <a:buFont typeface="Century Gothic" panose="020B0502020202020204" pitchFamily="34" charset="0"/>
              <a:buChar char="►"/>
            </a:pPr>
            <a:r>
              <a:rPr lang="en-US" sz="2400" dirty="0">
                <a:hlinkClick r:id="rId4"/>
              </a:rPr>
              <a:t>https://www.khronos.org/opengl/wiki/Data_Type_(GLSL)</a:t>
            </a:r>
            <a:r>
              <a:rPr lang="en-US" sz="2400" dirty="0"/>
              <a:t> (GLSL types)</a:t>
            </a:r>
          </a:p>
          <a:p>
            <a:pPr marL="285750" indent="-285750">
              <a:buFont typeface="Century Gothic" panose="020B0502020202020204" pitchFamily="34" charset="0"/>
              <a:buChar char="►"/>
            </a:pPr>
            <a:r>
              <a:rPr lang="en-US" sz="2400" dirty="0">
                <a:hlinkClick r:id="rId5"/>
              </a:rPr>
              <a:t>https://www.khronos.org/opengl/wiki/Built-in_Variable_(GLSL)</a:t>
            </a:r>
            <a:r>
              <a:rPr lang="en-US" sz="2400" dirty="0"/>
              <a:t> (GLSL built-in variables)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758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GLSL Version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850777"/>
            <a:ext cx="9404723" cy="3397622"/>
          </a:xfrm>
        </p:spPr>
        <p:txBody>
          <a:bodyPr numCol="1" anchor="t"/>
          <a:lstStyle/>
          <a:p>
            <a:r>
              <a:rPr lang="en-US" dirty="0"/>
              <a:t>Each version of OpenGL has a corresponding GLSL language version.</a:t>
            </a:r>
          </a:p>
          <a:p>
            <a:r>
              <a:rPr lang="en-US" dirty="0"/>
              <a:t>The first line at each shader defines the language version.</a:t>
            </a:r>
          </a:p>
          <a:p>
            <a:r>
              <a:rPr lang="en-US" dirty="0"/>
              <a:t>We use OpenGL 4.5 with GLSL version 450. (330 for OpenGL 3.3)</a:t>
            </a:r>
          </a:p>
          <a:p>
            <a:r>
              <a:rPr lang="en-US" dirty="0"/>
              <a:t>GLSL is a C-like language.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7501B5-B1B7-45F8-841C-4187FF4CD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242" y="4177553"/>
            <a:ext cx="6369481" cy="251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08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Main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b"/>
          <a:lstStyle/>
          <a:p>
            <a:r>
              <a:rPr lang="en-US" dirty="0"/>
              <a:t>The entry point of a shader is the main function.</a:t>
            </a:r>
          </a:p>
          <a:p>
            <a:r>
              <a:rPr lang="en-US" dirty="0"/>
              <a:t>Main function does not return any values hence the return type is void.</a:t>
            </a:r>
          </a:p>
          <a:p>
            <a:r>
              <a:rPr lang="en-US" dirty="0"/>
              <a:t>Main function does not have any input parameter’s either.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4E1BB6-AC36-4559-9242-13A66B91C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473" y="2079811"/>
            <a:ext cx="6580348" cy="253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568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Variable Types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Scaler Types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b"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𝑏𝑜𝑜𝑙</m:t>
                    </m:r>
                  </m:oMath>
                </a14:m>
                <a:r>
                  <a:rPr lang="en-US" dirty="0"/>
                  <a:t>: conditional type. Can only hold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𝑓𝑎𝑙𝑠𝑒</m:t>
                    </m:r>
                  </m:oMath>
                </a14:m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𝑖𝑛𝑡</m:t>
                    </m:r>
                  </m:oMath>
                </a14:m>
                <a:r>
                  <a:rPr lang="en-US" dirty="0"/>
                  <a:t>: signed 32-bit, 2’s compliment integer.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𝑖𝑛𝑡</m:t>
                    </m:r>
                  </m:oMath>
                </a14:m>
                <a:r>
                  <a:rPr lang="en-US" dirty="0"/>
                  <a:t>: unsigned 32-bit integer.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𝑓𝑙𝑜𝑎𝑡</m:t>
                    </m:r>
                  </m:oMath>
                </a14:m>
                <a:r>
                  <a:rPr lang="en-US" dirty="0"/>
                  <a:t>: IEEE-754 single-precision floating-point.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𝑑𝑜𝑢𝑏𝑙𝑒</m:t>
                    </m:r>
                  </m:oMath>
                </a14:m>
                <a:r>
                  <a:rPr lang="en-US" dirty="0"/>
                  <a:t>: IEEE-754 double-precision floating-point.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41" b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812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Variable Types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Vector Types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b"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𝑏𝑣𝑒𝑐</m:t>
                    </m:r>
                  </m:oMath>
                </a14:m>
                <a:r>
                  <a:rPr lang="en-US" dirty="0"/>
                  <a:t>: vector of </a:t>
                </a:r>
                <a:r>
                  <a:rPr lang="en-US" dirty="0" err="1"/>
                  <a:t>booleans</a:t>
                </a:r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𝑖𝑣𝑒𝑐</m:t>
                    </m:r>
                  </m:oMath>
                </a14:m>
                <a:r>
                  <a:rPr lang="en-US" dirty="0"/>
                  <a:t>: vector of integer.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𝑢𝑣𝑒𝑐</m:t>
                    </m:r>
                  </m:oMath>
                </a14:m>
                <a:r>
                  <a:rPr lang="en-US" dirty="0"/>
                  <a:t>: vector of unsigned integers.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𝑣𝑒𝑐</m:t>
                    </m:r>
                  </m:oMath>
                </a14:m>
                <a:r>
                  <a:rPr lang="en-US" dirty="0"/>
                  <a:t>: vector of single-precision floating-points.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𝑑𝑣𝑒𝑐</m:t>
                    </m:r>
                  </m:oMath>
                </a14:m>
                <a:r>
                  <a:rPr lang="en-US" dirty="0"/>
                  <a:t>: vector of double-precision floating-point.</a:t>
                </a:r>
              </a:p>
              <a:p>
                <a:r>
                  <a:rPr lang="en-US" dirty="0"/>
                  <a:t>Each of the above types have 2, 3, and 4 component types, e.g.: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𝑣𝑒𝑐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𝑣𝑒𝑐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𝑣𝑒𝑐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41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846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739065" cy="14005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Variable Types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Vector Types: Accessing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b"/>
              <a:lstStyle/>
              <a:p>
                <a:r>
                  <a:rPr lang="en-US" dirty="0"/>
                  <a:t>Component of vectors can be accessed by a method called Swizzling:</a:t>
                </a:r>
              </a:p>
              <a:p>
                <a:pPr lvl="1"/>
                <a:r>
                  <a:rPr lang="en-US" dirty="0"/>
                  <a:t>Calling first, second, third and forth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respectively.</a:t>
                </a:r>
              </a:p>
              <a:p>
                <a:pPr lvl="1"/>
                <a:r>
                  <a:rPr lang="en-US" dirty="0"/>
                  <a:t>You can create a vector by accessing any combination of each group up to 4 components.</a:t>
                </a:r>
              </a:p>
              <a:p>
                <a:pPr lvl="1"/>
                <a:r>
                  <a:rPr lang="en-US" dirty="0"/>
                  <a:t>On GLSL 4.2 and later scalers can be swizzled as well, of-course only the first component can be swizzled.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41" r="-136" b="-2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61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739065" cy="14005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Variable Types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Vector Types: Swizzling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660423-55E0-4398-A832-5BAC45653D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84751" y="2815868"/>
            <a:ext cx="7600078" cy="21537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010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739065" cy="14005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Variable Types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Vector Types: Accessing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b"/>
              <a:lstStyle/>
              <a:p>
                <a:r>
                  <a:rPr lang="en-US" dirty="0"/>
                  <a:t>Component of vectors can be accessed by indexing as well. Indices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corresponding to first, second, third, and forth component.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41" b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A33204-CF16-4577-95B7-A0744D024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0971" y="4047564"/>
            <a:ext cx="4331569" cy="68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44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739065" cy="14005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Variable Types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Matrix Types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03312" y="3209365"/>
                <a:ext cx="8946541" cy="3334870"/>
              </a:xfrm>
            </p:spPr>
            <p:txBody>
              <a:bodyPr anchor="b">
                <a:normAutofit lnSpcReduction="10000"/>
              </a:bodyPr>
              <a:lstStyle/>
              <a:p>
                <a:r>
                  <a:rPr lang="en-US" dirty="0"/>
                  <a:t>Matrices have same variation of vector types: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𝑚𝑎𝑡</m:t>
                    </m:r>
                  </m:oMath>
                </a14:m>
                <a:r>
                  <a:rPr lang="en-US" dirty="0"/>
                  <a:t>: matrix of </a:t>
                </a:r>
                <a:r>
                  <a:rPr lang="en-US" dirty="0" err="1"/>
                  <a:t>booleans</a:t>
                </a:r>
                <a:r>
                  <a:rPr lang="en-US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𝑚𝑎𝑡</m:t>
                    </m:r>
                  </m:oMath>
                </a14:m>
                <a:r>
                  <a:rPr lang="en-US" dirty="0"/>
                  <a:t>: matrix of integer.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𝑚𝑎𝑡</m:t>
                    </m:r>
                  </m:oMath>
                </a14:m>
                <a:r>
                  <a:rPr lang="en-US" dirty="0"/>
                  <a:t>: matrix of unsigned integers.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𝑚𝑎𝑡</m:t>
                    </m:r>
                  </m:oMath>
                </a14:m>
                <a:r>
                  <a:rPr lang="en-US" dirty="0"/>
                  <a:t>: matrix of single-precision floating-points.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𝑚𝑎𝑡</m:t>
                    </m:r>
                  </m:oMath>
                </a14:m>
                <a:r>
                  <a:rPr lang="en-US" dirty="0"/>
                  <a:t>: matrix of double-precision floating-point.</a:t>
                </a:r>
              </a:p>
              <a:p>
                <a:r>
                  <a:rPr lang="en-US" dirty="0"/>
                  <a:t>Each of the above types have 2x2, 3x3, and 4x4 component types, e.g.: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mat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mat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3209365"/>
                <a:ext cx="8946541" cy="3334870"/>
              </a:xfrm>
              <a:blipFill>
                <a:blip r:embed="rId4"/>
                <a:stretch>
                  <a:fillRect l="-341" t="-11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0517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irst Slid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rst Slide theme" id="{0C7B0808-ED8D-48B5-B83C-910DBF1D04C6}" vid="{3E4DFAB5-907C-44A1-A0C6-FC5B807CB40E}"/>
    </a:ext>
  </a:extLst>
</a:theme>
</file>

<file path=ppt/theme/theme2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35603</TotalTime>
  <Words>1148</Words>
  <Application>Microsoft Office PowerPoint</Application>
  <PresentationFormat>Widescreen</PresentationFormat>
  <Paragraphs>137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Cambria Math</vt:lpstr>
      <vt:lpstr>Century Gothic</vt:lpstr>
      <vt:lpstr>Wingdings 3</vt:lpstr>
      <vt:lpstr>First Slide theme</vt:lpstr>
      <vt:lpstr>Storyboard Layouts</vt:lpstr>
      <vt:lpstr>GLSL Shader Language</vt:lpstr>
      <vt:lpstr>GLSL Version</vt:lpstr>
      <vt:lpstr>Main Function</vt:lpstr>
      <vt:lpstr>Variable Types  Scaler Types</vt:lpstr>
      <vt:lpstr>Variable Types  Vector Types</vt:lpstr>
      <vt:lpstr>Variable Types  Vector Types: Accessing Components</vt:lpstr>
      <vt:lpstr>Variable Types  Vector Types: Swizzling</vt:lpstr>
      <vt:lpstr>Variable Types  Vector Types: Accessing Components</vt:lpstr>
      <vt:lpstr>Variable Types  Matrix Types</vt:lpstr>
      <vt:lpstr>Variable Types  Matrix Types: Accessing Components</vt:lpstr>
      <vt:lpstr>Variable Types  Arrays</vt:lpstr>
      <vt:lpstr>Shader Outputs and Inputs</vt:lpstr>
      <vt:lpstr>Shader Outputs and Inputs</vt:lpstr>
      <vt:lpstr>Built-in Input and Output Variables  Vertex Shader</vt:lpstr>
      <vt:lpstr>Built-in Input and Output Variables   Fragment Shader</vt:lpstr>
      <vt:lpstr>Built-in Input and Output Variables   Fragment Shader</vt:lpstr>
      <vt:lpstr>Your questions</vt:lpstr>
      <vt:lpstr>Helpful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computer graphics?</dc:title>
  <dc:creator>Hosein Ghahremanzadeh</dc:creator>
  <cp:lastModifiedBy>Hosein Ghahremanzadeh</cp:lastModifiedBy>
  <cp:revision>392</cp:revision>
  <dcterms:created xsi:type="dcterms:W3CDTF">2016-10-22T13:06:39Z</dcterms:created>
  <dcterms:modified xsi:type="dcterms:W3CDTF">2017-12-27T11:59:46Z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